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65" r:id="rId3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22B4B8"/>
    <a:srgbClr val="974B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4660"/>
  </p:normalViewPr>
  <p:slideViewPr>
    <p:cSldViewPr snapToGrid="0">
      <p:cViewPr>
        <p:scale>
          <a:sx n="59" d="100"/>
          <a:sy n="59" d="100"/>
        </p:scale>
        <p:origin x="-2754" y="-1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26E7-57E8-4A2A-8A41-D2D52DF43684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63CA-84EC-4FA2-9BBD-FB425725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063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2984A-D82F-4281-B2ED-E071D86AE8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102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2984A-D82F-4281-B2ED-E071D86AE8E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61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924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381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27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420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81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434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0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478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056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774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0AF3-039F-4161-81B6-39F4C36D269B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8AB-BE57-41DB-982E-6E030D6055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295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5A200A-AF9E-4B85-BDA6-2D7DC7E9644D}"/>
              </a:ext>
            </a:extLst>
          </p:cNvPr>
          <p:cNvSpPr/>
          <p:nvPr/>
        </p:nvSpPr>
        <p:spPr>
          <a:xfrm>
            <a:off x="4294" y="-41103"/>
            <a:ext cx="6858000" cy="9969101"/>
          </a:xfrm>
          <a:prstGeom prst="rect">
            <a:avLst/>
          </a:prstGeom>
          <a:solidFill>
            <a:srgbClr val="FEF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270510" algn="l"/>
              </a:tabLst>
            </a:pPr>
            <a:endParaRPr lang="fr-FR" sz="1200" smtClean="0">
              <a:solidFill>
                <a:srgbClr val="974B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FR" sz="1200" b="1" smtClean="0">
                <a:solidFill>
                  <a:srgbClr val="974B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200" smtClean="0">
              <a:solidFill>
                <a:srgbClr val="974B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fr-F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99734" y="116966"/>
            <a:ext cx="4091954" cy="1110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9" b="1" i="1" dirty="0">
                <a:solidFill>
                  <a:srgbClr val="990033"/>
                </a:solidFill>
              </a:rPr>
              <a:t>Conférence à la Villa Aurélienne</a:t>
            </a:r>
          </a:p>
          <a:p>
            <a:pPr algn="ctr"/>
            <a:r>
              <a:rPr lang="fr-FR" sz="2309" b="1" i="1" dirty="0">
                <a:solidFill>
                  <a:srgbClr val="990033"/>
                </a:solidFill>
              </a:rPr>
              <a:t>le jeudi </a:t>
            </a:r>
            <a:r>
              <a:rPr lang="fr-FR" sz="2309" b="1" i="1" dirty="0" smtClean="0">
                <a:solidFill>
                  <a:srgbClr val="990033"/>
                </a:solidFill>
              </a:rPr>
              <a:t>2 mai 2024</a:t>
            </a:r>
            <a:endParaRPr lang="fr-FR" sz="2309" b="1" i="1" dirty="0">
              <a:solidFill>
                <a:srgbClr val="990033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990033"/>
                </a:solidFill>
              </a:rPr>
              <a:t>214</a:t>
            </a:r>
            <a:r>
              <a:rPr lang="fr-FR" sz="2000" b="1" baseline="30000" dirty="0" smtClean="0">
                <a:solidFill>
                  <a:srgbClr val="990033"/>
                </a:solidFill>
                <a:effectLst/>
                <a:ea typeface="Times" panose="02020603050405020304" pitchFamily="18" charset="0"/>
              </a:rPr>
              <a:t>e </a:t>
            </a:r>
            <a:r>
              <a:rPr lang="fr-FR" sz="2000" b="1" i="1" dirty="0">
                <a:solidFill>
                  <a:srgbClr val="990033"/>
                </a:solidFill>
              </a:rPr>
              <a:t>réunion</a:t>
            </a:r>
          </a:p>
        </p:txBody>
      </p:sp>
      <p:pic>
        <p:nvPicPr>
          <p:cNvPr id="10" name="Image 9" descr="F:\SHFR 20190331\Secrétariat\Modèles documents\LOGO DÉFINITIF.jpg">
            <a:extLst>
              <a:ext uri="{FF2B5EF4-FFF2-40B4-BE49-F238E27FC236}">
                <a16:creationId xmlns:a16="http://schemas.microsoft.com/office/drawing/2014/main" xmlns="" id="{83880CBF-BB25-4E09-B841-50143854699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80" y="7023"/>
            <a:ext cx="1898352" cy="1330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54A492E-88CA-4030-A5FC-9CF5936ACDFA}"/>
              </a:ext>
            </a:extLst>
          </p:cNvPr>
          <p:cNvSpPr txBox="1"/>
          <p:nvPr/>
        </p:nvSpPr>
        <p:spPr>
          <a:xfrm>
            <a:off x="981281" y="8744446"/>
            <a:ext cx="5051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Il est rappelé que l’on peut </a:t>
            </a:r>
            <a:r>
              <a:rPr lang="fr-FR" sz="1100" u="sng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accéder en voiture </a:t>
            </a: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autour de la Villa</a:t>
            </a: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Les personnes ayant des difficultés à se déplacer peuvent contacter</a:t>
            </a: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 Claude Pavie au 06 08 21 92 18 pour profiter d’un </a:t>
            </a:r>
            <a:r>
              <a:rPr lang="fr-FR" sz="1100" u="sng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covoiturage.</a:t>
            </a:r>
            <a:endParaRPr lang="fr-FR" sz="1100" dirty="0">
              <a:solidFill>
                <a:srgbClr val="99003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B0949DD-59AB-40B7-8054-A79CB69DCFCA}"/>
              </a:ext>
            </a:extLst>
          </p:cNvPr>
          <p:cNvSpPr txBox="1"/>
          <p:nvPr/>
        </p:nvSpPr>
        <p:spPr>
          <a:xfrm>
            <a:off x="778646" y="1435237"/>
            <a:ext cx="54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90033"/>
                </a:solidFill>
              </a:rPr>
              <a:t>17h15 Accueil</a:t>
            </a:r>
          </a:p>
          <a:p>
            <a:r>
              <a:rPr lang="fr-FR" sz="1600" b="1" dirty="0">
                <a:solidFill>
                  <a:srgbClr val="990033"/>
                </a:solidFill>
              </a:rPr>
              <a:t>17h30 Nouvelles de notre association: </a:t>
            </a:r>
            <a:r>
              <a:rPr lang="fr-FR" sz="1200" b="1" dirty="0" smtClean="0">
                <a:solidFill>
                  <a:srgbClr val="990033"/>
                </a:solidFill>
              </a:rPr>
              <a:t>sortie à Montauroux, forums…</a:t>
            </a:r>
            <a:endParaRPr lang="fr-FR" sz="1200" b="1" dirty="0">
              <a:solidFill>
                <a:srgbClr val="990033"/>
              </a:solidFill>
            </a:endParaRPr>
          </a:p>
          <a:p>
            <a:r>
              <a:rPr lang="fr-FR" sz="1600" b="1" dirty="0" smtClean="0">
                <a:solidFill>
                  <a:srgbClr val="990033"/>
                </a:solidFill>
              </a:rPr>
              <a:t>18h- 19h30  </a:t>
            </a:r>
            <a:r>
              <a:rPr lang="fr-FR" sz="1600" b="1" dirty="0">
                <a:solidFill>
                  <a:srgbClr val="990033"/>
                </a:solidFill>
              </a:rPr>
              <a:t>Conférence par </a:t>
            </a:r>
            <a:r>
              <a:rPr lang="fr-FR" sz="1600" b="1" dirty="0" smtClean="0">
                <a:solidFill>
                  <a:srgbClr val="990033"/>
                </a:solidFill>
              </a:rPr>
              <a:t>François Gasnault, </a:t>
            </a:r>
            <a:r>
              <a:rPr lang="fr-FR" sz="1200" b="1" dirty="0">
                <a:solidFill>
                  <a:srgbClr val="990033"/>
                </a:solidFill>
              </a:rPr>
              <a:t>conservateur </a:t>
            </a:r>
            <a:r>
              <a:rPr lang="fr-FR" sz="1200" b="1" dirty="0" smtClean="0">
                <a:solidFill>
                  <a:srgbClr val="990033"/>
                </a:solidFill>
              </a:rPr>
              <a:t>    honoraire </a:t>
            </a:r>
            <a:r>
              <a:rPr lang="fr-FR" sz="1200" b="1" dirty="0">
                <a:solidFill>
                  <a:srgbClr val="990033"/>
                </a:solidFill>
              </a:rPr>
              <a:t>du patrimoine, chercheur associé au laboratoire </a:t>
            </a:r>
            <a:r>
              <a:rPr lang="fr-FR" sz="1200" b="1" dirty="0" smtClean="0">
                <a:solidFill>
                  <a:srgbClr val="990033"/>
                </a:solidFill>
              </a:rPr>
              <a:t>Héritages*.</a:t>
            </a:r>
            <a:endParaRPr lang="fr-FR" sz="1200" b="1" dirty="0">
              <a:solidFill>
                <a:srgbClr val="99003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0AA0A9-E260-4AD8-93F7-9117FB46DC9C}"/>
              </a:ext>
            </a:extLst>
          </p:cNvPr>
          <p:cNvSpPr/>
          <p:nvPr/>
        </p:nvSpPr>
        <p:spPr>
          <a:xfrm>
            <a:off x="726732" y="1429110"/>
            <a:ext cx="5501614" cy="1044000"/>
          </a:xfrm>
          <a:prstGeom prst="rect">
            <a:avLst/>
          </a:prstGeom>
          <a:noFill/>
          <a:ln w="19050">
            <a:solidFill>
              <a:srgbClr val="97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00657EB-3D4A-4B23-A7A0-102A80ECE002}"/>
              </a:ext>
            </a:extLst>
          </p:cNvPr>
          <p:cNvSpPr txBox="1"/>
          <p:nvPr/>
        </p:nvSpPr>
        <p:spPr>
          <a:xfrm>
            <a:off x="1096537" y="9328460"/>
            <a:ext cx="48205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pc="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SIÈGE SOCIAL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Archives municipales, Z. I. du Capitou  83600 Fréjus</a:t>
            </a:r>
          </a:p>
          <a:p>
            <a:pPr algn="ctr"/>
            <a:r>
              <a:rPr lang="fr-FR" sz="110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Adresse postale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Caïs-Centre, Bt </a:t>
            </a:r>
            <a:r>
              <a:rPr lang="fr-FR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F2, 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2040 rue des Combattants d’Afrique du Nord</a:t>
            </a:r>
          </a:p>
          <a:p>
            <a:pPr algn="ctr"/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 : </a:t>
            </a:r>
            <a:r>
              <a:rPr lang="fr-FR" sz="1100" u="sng" dirty="0">
                <a:solidFill>
                  <a:srgbClr val="22B4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shfr.fr</a:t>
            </a:r>
            <a:endParaRPr lang="fr-FR" sz="1100" dirty="0">
              <a:solidFill>
                <a:srgbClr val="22B4B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2EA0629-AD69-4D6A-82C7-321295454530}"/>
              </a:ext>
            </a:extLst>
          </p:cNvPr>
          <p:cNvSpPr txBox="1"/>
          <p:nvPr/>
        </p:nvSpPr>
        <p:spPr>
          <a:xfrm>
            <a:off x="445548" y="7408542"/>
            <a:ext cx="6098802" cy="13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22B4B8"/>
                </a:solidFill>
              </a:rPr>
              <a:t>Parmi les </a:t>
            </a:r>
            <a:r>
              <a:rPr lang="fr-FR" sz="1200" b="1" dirty="0">
                <a:solidFill>
                  <a:srgbClr val="22B4B8"/>
                </a:solidFill>
              </a:rPr>
              <a:t>ouvrages de notre bibliothèque, ouverte au local le </a:t>
            </a:r>
            <a:r>
              <a:rPr lang="fr-FR" sz="1200" b="1" dirty="0" smtClean="0">
                <a:solidFill>
                  <a:srgbClr val="22B4B8"/>
                </a:solidFill>
              </a:rPr>
              <a:t>3 mai:</a:t>
            </a:r>
          </a:p>
          <a:p>
            <a:r>
              <a:rPr lang="fr-FR" sz="1200" dirty="0" smtClean="0">
                <a:solidFill>
                  <a:srgbClr val="22B4B8"/>
                </a:solidFill>
              </a:rPr>
              <a:t>- Dans </a:t>
            </a:r>
            <a:r>
              <a:rPr lang="fr-FR" sz="1200" dirty="0">
                <a:solidFill>
                  <a:srgbClr val="22B4B8"/>
                </a:solidFill>
              </a:rPr>
              <a:t>les Recherches régionales Côte d’Azur et contrées limitrophes 1995 n°4  on trouve de </a:t>
            </a:r>
            <a:r>
              <a:rPr lang="fr-FR" sz="1200" dirty="0" smtClean="0">
                <a:solidFill>
                  <a:srgbClr val="22B4B8"/>
                </a:solidFill>
              </a:rPr>
              <a:t>A. Giraud</a:t>
            </a:r>
            <a:r>
              <a:rPr lang="fr-FR" sz="1200" dirty="0">
                <a:solidFill>
                  <a:srgbClr val="22B4B8"/>
                </a:solidFill>
              </a:rPr>
              <a:t> : Les bravades, de la fête à l’émeute.</a:t>
            </a:r>
          </a:p>
          <a:p>
            <a:r>
              <a:rPr lang="fr-FR" sz="1200" b="1" dirty="0" smtClean="0">
                <a:solidFill>
                  <a:srgbClr val="22B4B8"/>
                </a:solidFill>
              </a:rPr>
              <a:t>- </a:t>
            </a:r>
            <a:r>
              <a:rPr lang="fr-FR" sz="1200" dirty="0" smtClean="0">
                <a:solidFill>
                  <a:srgbClr val="22B4B8"/>
                </a:solidFill>
              </a:rPr>
              <a:t>Récent: </a:t>
            </a:r>
            <a:r>
              <a:rPr lang="fr-FR" sz="1200" dirty="0">
                <a:solidFill>
                  <a:srgbClr val="22B4B8"/>
                </a:solidFill>
              </a:rPr>
              <a:t>le N° 285 des Chemins de la Mémoire du Ministère des Armées, consacré au Débarquement de Provence.</a:t>
            </a:r>
            <a:endParaRPr lang="fr-FR" sz="1200" b="1" dirty="0">
              <a:solidFill>
                <a:srgbClr val="22B4B8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Pour faire des recherches dans notre bibliothèque ou nos publications voir sur notre site: shfr.fr/publications/introduction aux recherches.</a:t>
            </a: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sz="1200" b="1" dirty="0">
              <a:solidFill>
                <a:srgbClr val="22B4B8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9E7A20-E830-9035-541E-78B282E99D47}"/>
              </a:ext>
            </a:extLst>
          </p:cNvPr>
          <p:cNvSpPr txBox="1"/>
          <p:nvPr/>
        </p:nvSpPr>
        <p:spPr>
          <a:xfrm>
            <a:off x="726731" y="2512155"/>
            <a:ext cx="5501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990033"/>
                </a:solidFill>
              </a:rPr>
              <a:t>Fêtes et musiques traditionnelles en Provence : </a:t>
            </a:r>
            <a:br>
              <a:rPr lang="fr-FR" b="1" dirty="0" smtClean="0">
                <a:solidFill>
                  <a:srgbClr val="990033"/>
                </a:solidFill>
              </a:rPr>
            </a:br>
            <a:r>
              <a:rPr lang="fr-FR" b="1" dirty="0" smtClean="0">
                <a:solidFill>
                  <a:srgbClr val="990033"/>
                </a:solidFill>
              </a:rPr>
              <a:t>les bravades dans le viseur des ethnologues </a:t>
            </a:r>
            <a:r>
              <a:rPr lang="fr-FR" sz="1100" b="1" dirty="0" smtClean="0">
                <a:solidFill>
                  <a:srgbClr val="990033"/>
                </a:solidFill>
              </a:rPr>
              <a:t>(1946-1970)</a:t>
            </a:r>
            <a:endParaRPr lang="fr-FR" sz="1100" dirty="0">
              <a:solidFill>
                <a:srgbClr val="990033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25525" y="3078871"/>
            <a:ext cx="5971507" cy="4307235"/>
            <a:chOff x="525525" y="3117941"/>
            <a:chExt cx="5971507" cy="430723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60FE826A-B834-3D88-13F0-FDEA35B093F5}"/>
                </a:ext>
              </a:extLst>
            </p:cNvPr>
            <p:cNvSpPr txBox="1"/>
            <p:nvPr/>
          </p:nvSpPr>
          <p:spPr>
            <a:xfrm>
              <a:off x="2957151" y="3117941"/>
              <a:ext cx="3307823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 smtClean="0">
                  <a:solidFill>
                    <a:srgbClr val="990033"/>
                  </a:solidFill>
                </a:rPr>
                <a:t>         Souvent </a:t>
              </a:r>
              <a:r>
                <a:rPr lang="fr-FR" sz="1200" dirty="0">
                  <a:solidFill>
                    <a:srgbClr val="990033"/>
                  </a:solidFill>
                </a:rPr>
                <a:t>moins anciennes qu’on ne le croit, les fêtes provençales dénommées « bravades » font défiler dans l’espace urbain des cortèges déguisés et bruyants, les stridences des flûtes et le martellement des tambours alternant avec les détonations des mousquets</a:t>
              </a:r>
              <a:r>
                <a:rPr lang="fr-FR" sz="1200" dirty="0" smtClean="0">
                  <a:solidFill>
                    <a:srgbClr val="990033"/>
                  </a:solidFill>
                </a:rPr>
                <a:t>.</a:t>
              </a:r>
            </a:p>
            <a:p>
              <a:pPr algn="just"/>
              <a:r>
                <a:rPr lang="fr-FR" sz="1200" dirty="0" smtClean="0">
                  <a:solidFill>
                    <a:srgbClr val="990033"/>
                  </a:solidFill>
                </a:rPr>
                <a:t>          Alors que </a:t>
              </a:r>
              <a:r>
                <a:rPr lang="fr-FR" sz="1200" dirty="0">
                  <a:solidFill>
                    <a:srgbClr val="990033"/>
                  </a:solidFill>
                </a:rPr>
                <a:t>le succès de ces « vacarmes cérémoniels » ne se dément pas, les observations faites le siècle dernier à Barjols et à St-Tropez par des ethnomusicologues en poste au </a:t>
              </a:r>
              <a:r>
                <a:rPr lang="fr-FR" sz="1200" dirty="0" smtClean="0">
                  <a:solidFill>
                    <a:srgbClr val="990033"/>
                  </a:solidFill>
                </a:rPr>
                <a:t>Musée </a:t>
              </a:r>
              <a:r>
                <a:rPr lang="fr-FR" sz="1200" dirty="0">
                  <a:solidFill>
                    <a:srgbClr val="990033"/>
                  </a:solidFill>
                </a:rPr>
                <a:t>N</a:t>
              </a:r>
              <a:r>
                <a:rPr lang="fr-FR" sz="1200" dirty="0" smtClean="0">
                  <a:solidFill>
                    <a:srgbClr val="990033"/>
                  </a:solidFill>
                </a:rPr>
                <a:t>ational </a:t>
              </a:r>
              <a:r>
                <a:rPr lang="fr-FR" sz="1200" dirty="0">
                  <a:solidFill>
                    <a:srgbClr val="990033"/>
                  </a:solidFill>
                </a:rPr>
                <a:t>des </a:t>
              </a:r>
              <a:r>
                <a:rPr lang="fr-FR" sz="1200" dirty="0" smtClean="0">
                  <a:solidFill>
                    <a:srgbClr val="990033"/>
                  </a:solidFill>
                </a:rPr>
                <a:t>Arts </a:t>
              </a:r>
              <a:r>
                <a:rPr lang="fr-FR" sz="1200" dirty="0">
                  <a:solidFill>
                    <a:srgbClr val="990033"/>
                  </a:solidFill>
                </a:rPr>
                <a:t>et </a:t>
              </a:r>
              <a:r>
                <a:rPr lang="fr-FR" sz="1200" dirty="0" smtClean="0">
                  <a:solidFill>
                    <a:srgbClr val="990033"/>
                  </a:solidFill>
                </a:rPr>
                <a:t>Traditions </a:t>
              </a:r>
              <a:r>
                <a:rPr lang="fr-FR" sz="1200" dirty="0">
                  <a:solidFill>
                    <a:srgbClr val="990033"/>
                  </a:solidFill>
                </a:rPr>
                <a:t>P</a:t>
              </a:r>
              <a:r>
                <a:rPr lang="fr-FR" sz="1200" dirty="0" smtClean="0">
                  <a:solidFill>
                    <a:srgbClr val="990033"/>
                  </a:solidFill>
                </a:rPr>
                <a:t>opulaires </a:t>
              </a:r>
              <a:r>
                <a:rPr lang="fr-FR" sz="1200" dirty="0">
                  <a:solidFill>
                    <a:srgbClr val="990033"/>
                  </a:solidFill>
                </a:rPr>
                <a:t>frappent par leur actualité.</a:t>
              </a:r>
            </a:p>
            <a:p>
              <a:pPr algn="just"/>
              <a:r>
                <a:rPr lang="fr-FR" sz="1200" dirty="0" smtClean="0"/>
                <a:t> </a:t>
              </a:r>
              <a:endParaRPr lang="fr-FR" sz="1200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285" y="3266840"/>
              <a:ext cx="2051131" cy="388198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9843" b="15491"/>
            <a:stretch/>
          </p:blipFill>
          <p:spPr>
            <a:xfrm>
              <a:off x="3045452" y="5426244"/>
              <a:ext cx="3004607" cy="172942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25525" y="7171260"/>
              <a:ext cx="59715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990033"/>
                  </a:solidFill>
                </a:rPr>
                <a:t>*Le laboratoire Héritages est sous tutelle du Ministère de la Culture, du CNRS et de Cergy Paris Université </a:t>
              </a:r>
              <a:endParaRPr lang="fr-FR" sz="105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616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2399734" y="116966"/>
            <a:ext cx="4091954" cy="1110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9" b="1" i="1" dirty="0">
                <a:solidFill>
                  <a:srgbClr val="990033"/>
                </a:solidFill>
              </a:rPr>
              <a:t>Conférence à la Villa Aurélienne</a:t>
            </a:r>
          </a:p>
          <a:p>
            <a:pPr algn="ctr"/>
            <a:r>
              <a:rPr lang="fr-FR" sz="2309" b="1" i="1" dirty="0">
                <a:solidFill>
                  <a:srgbClr val="990033"/>
                </a:solidFill>
              </a:rPr>
              <a:t>le jeudi </a:t>
            </a:r>
            <a:r>
              <a:rPr lang="fr-FR" sz="2309" b="1" i="1" dirty="0" smtClean="0">
                <a:solidFill>
                  <a:srgbClr val="990033"/>
                </a:solidFill>
              </a:rPr>
              <a:t>2 mai 2024</a:t>
            </a:r>
            <a:endParaRPr lang="fr-FR" sz="2309" b="1" i="1" dirty="0">
              <a:solidFill>
                <a:srgbClr val="990033"/>
              </a:solidFill>
            </a:endParaRPr>
          </a:p>
          <a:p>
            <a:pPr algn="ctr"/>
            <a:r>
              <a:rPr lang="fr-FR" sz="2000" b="1" i="1" dirty="0" smtClean="0">
                <a:solidFill>
                  <a:srgbClr val="990033"/>
                </a:solidFill>
              </a:rPr>
              <a:t>214</a:t>
            </a:r>
            <a:r>
              <a:rPr lang="fr-FR" sz="2000" b="1" baseline="30000" dirty="0" smtClean="0">
                <a:solidFill>
                  <a:srgbClr val="990033"/>
                </a:solidFill>
                <a:effectLst/>
                <a:ea typeface="Times" panose="02020603050405020304" pitchFamily="18" charset="0"/>
              </a:rPr>
              <a:t>e </a:t>
            </a:r>
            <a:r>
              <a:rPr lang="fr-FR" sz="2000" b="1" i="1" dirty="0">
                <a:solidFill>
                  <a:srgbClr val="990033"/>
                </a:solidFill>
              </a:rPr>
              <a:t>réunion</a:t>
            </a:r>
          </a:p>
        </p:txBody>
      </p:sp>
      <p:pic>
        <p:nvPicPr>
          <p:cNvPr id="10" name="Image 9" descr="F:\SHFR 20190331\Secrétariat\Modèles documents\LOGO DÉFINITIF.jpg">
            <a:extLst>
              <a:ext uri="{FF2B5EF4-FFF2-40B4-BE49-F238E27FC236}">
                <a16:creationId xmlns:a16="http://schemas.microsoft.com/office/drawing/2014/main" xmlns="" id="{83880CBF-BB25-4E09-B841-501438546999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80" y="7023"/>
            <a:ext cx="1898352" cy="1330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54A492E-88CA-4030-A5FC-9CF5936ACDFA}"/>
              </a:ext>
            </a:extLst>
          </p:cNvPr>
          <p:cNvSpPr txBox="1"/>
          <p:nvPr/>
        </p:nvSpPr>
        <p:spPr>
          <a:xfrm>
            <a:off x="981281" y="8744446"/>
            <a:ext cx="5051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Il est rappelé que l’on peut </a:t>
            </a:r>
            <a:r>
              <a:rPr lang="fr-FR" sz="1100" u="sng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accéder en voiture </a:t>
            </a: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autour de la Villa</a:t>
            </a: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Les personnes ayant des difficultés à se déplacer peuvent contacter</a:t>
            </a: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fr-FR" sz="1100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 Claude Pavie au 06 08 21 92 18 pour profiter d’un </a:t>
            </a:r>
            <a:r>
              <a:rPr lang="fr-FR" sz="1100" u="sng" dirty="0">
                <a:solidFill>
                  <a:srgbClr val="990033"/>
                </a:solidFill>
                <a:effectLst/>
                <a:ea typeface="Calibri" panose="020F0502020204030204" pitchFamily="34" charset="0"/>
              </a:rPr>
              <a:t>covoiturage.</a:t>
            </a:r>
            <a:endParaRPr lang="fr-FR" sz="1100" dirty="0">
              <a:solidFill>
                <a:srgbClr val="99003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B0949DD-59AB-40B7-8054-A79CB69DCFCA}"/>
              </a:ext>
            </a:extLst>
          </p:cNvPr>
          <p:cNvSpPr txBox="1"/>
          <p:nvPr/>
        </p:nvSpPr>
        <p:spPr>
          <a:xfrm>
            <a:off x="778646" y="1435237"/>
            <a:ext cx="54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90033"/>
                </a:solidFill>
              </a:rPr>
              <a:t>17h15 Accueil</a:t>
            </a:r>
          </a:p>
          <a:p>
            <a:r>
              <a:rPr lang="fr-FR" sz="1600" b="1" dirty="0">
                <a:solidFill>
                  <a:srgbClr val="990033"/>
                </a:solidFill>
              </a:rPr>
              <a:t>17h30 Nouvelles de notre association: </a:t>
            </a:r>
            <a:r>
              <a:rPr lang="fr-FR" sz="1200" b="1" dirty="0" smtClean="0">
                <a:solidFill>
                  <a:srgbClr val="990033"/>
                </a:solidFill>
              </a:rPr>
              <a:t>sortie à Montauroux, forums…</a:t>
            </a:r>
            <a:endParaRPr lang="fr-FR" sz="1200" b="1" dirty="0">
              <a:solidFill>
                <a:srgbClr val="990033"/>
              </a:solidFill>
            </a:endParaRPr>
          </a:p>
          <a:p>
            <a:r>
              <a:rPr lang="fr-FR" sz="1600" b="1" dirty="0" smtClean="0">
                <a:solidFill>
                  <a:srgbClr val="990033"/>
                </a:solidFill>
              </a:rPr>
              <a:t>18h- 19h30  </a:t>
            </a:r>
            <a:r>
              <a:rPr lang="fr-FR" sz="1600" b="1" dirty="0">
                <a:solidFill>
                  <a:srgbClr val="990033"/>
                </a:solidFill>
              </a:rPr>
              <a:t>Conférence par </a:t>
            </a:r>
            <a:r>
              <a:rPr lang="fr-FR" sz="1600" b="1" dirty="0" smtClean="0">
                <a:solidFill>
                  <a:srgbClr val="990033"/>
                </a:solidFill>
              </a:rPr>
              <a:t>François Gasnault, </a:t>
            </a:r>
            <a:r>
              <a:rPr lang="fr-FR" sz="1200" b="1" dirty="0">
                <a:solidFill>
                  <a:srgbClr val="990033"/>
                </a:solidFill>
              </a:rPr>
              <a:t>conservateur </a:t>
            </a:r>
            <a:r>
              <a:rPr lang="fr-FR" sz="1200" b="1" dirty="0" smtClean="0">
                <a:solidFill>
                  <a:srgbClr val="990033"/>
                </a:solidFill>
              </a:rPr>
              <a:t>    honoraire </a:t>
            </a:r>
            <a:r>
              <a:rPr lang="fr-FR" sz="1200" b="1" dirty="0">
                <a:solidFill>
                  <a:srgbClr val="990033"/>
                </a:solidFill>
              </a:rPr>
              <a:t>du patrimoine, chercheur associé au laboratoire </a:t>
            </a:r>
            <a:r>
              <a:rPr lang="fr-FR" sz="1200" b="1" dirty="0" smtClean="0">
                <a:solidFill>
                  <a:srgbClr val="990033"/>
                </a:solidFill>
              </a:rPr>
              <a:t>Héritages*.</a:t>
            </a:r>
            <a:endParaRPr lang="fr-FR" sz="1200" b="1" dirty="0">
              <a:solidFill>
                <a:srgbClr val="99003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0AA0A9-E260-4AD8-93F7-9117FB46DC9C}"/>
              </a:ext>
            </a:extLst>
          </p:cNvPr>
          <p:cNvSpPr/>
          <p:nvPr/>
        </p:nvSpPr>
        <p:spPr>
          <a:xfrm>
            <a:off x="726732" y="1429110"/>
            <a:ext cx="5501614" cy="1044000"/>
          </a:xfrm>
          <a:prstGeom prst="rect">
            <a:avLst/>
          </a:prstGeom>
          <a:noFill/>
          <a:ln w="19050">
            <a:solidFill>
              <a:srgbClr val="97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00657EB-3D4A-4B23-A7A0-102A80ECE002}"/>
              </a:ext>
            </a:extLst>
          </p:cNvPr>
          <p:cNvSpPr txBox="1"/>
          <p:nvPr/>
        </p:nvSpPr>
        <p:spPr>
          <a:xfrm>
            <a:off x="1096537" y="9328460"/>
            <a:ext cx="48205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pc="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SIÈGE SOCIAL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Archives municipales, Z. I. du Capitou  83600 Fréjus</a:t>
            </a:r>
          </a:p>
          <a:p>
            <a:pPr algn="ctr"/>
            <a:r>
              <a:rPr lang="fr-FR" sz="110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Adresse postale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Caïs-Centre, Bt </a:t>
            </a:r>
            <a:r>
              <a:rPr lang="fr-FR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F2, 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2040 rue des Combattants d’Afrique du Nord</a:t>
            </a:r>
          </a:p>
          <a:p>
            <a:pPr algn="ctr"/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 : </a:t>
            </a:r>
            <a:r>
              <a:rPr lang="fr-FR" sz="1100" u="sng" dirty="0">
                <a:solidFill>
                  <a:srgbClr val="22B4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shfr.fr</a:t>
            </a:r>
            <a:endParaRPr lang="fr-FR" sz="1100" dirty="0">
              <a:solidFill>
                <a:srgbClr val="22B4B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2EA0629-AD69-4D6A-82C7-321295454530}"/>
              </a:ext>
            </a:extLst>
          </p:cNvPr>
          <p:cNvSpPr txBox="1"/>
          <p:nvPr/>
        </p:nvSpPr>
        <p:spPr>
          <a:xfrm>
            <a:off x="445548" y="7408542"/>
            <a:ext cx="6098802" cy="13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22B4B8"/>
                </a:solidFill>
              </a:rPr>
              <a:t>Parmi les </a:t>
            </a:r>
            <a:r>
              <a:rPr lang="fr-FR" sz="1200" b="1" dirty="0">
                <a:solidFill>
                  <a:srgbClr val="22B4B8"/>
                </a:solidFill>
              </a:rPr>
              <a:t>ouvrages de notre bibliothèque, ouverte au local le </a:t>
            </a:r>
            <a:r>
              <a:rPr lang="fr-FR" sz="1200" b="1" dirty="0" smtClean="0">
                <a:solidFill>
                  <a:srgbClr val="22B4B8"/>
                </a:solidFill>
              </a:rPr>
              <a:t>3 mai:</a:t>
            </a:r>
          </a:p>
          <a:p>
            <a:r>
              <a:rPr lang="fr-FR" sz="1200" dirty="0" smtClean="0">
                <a:solidFill>
                  <a:srgbClr val="22B4B8"/>
                </a:solidFill>
              </a:rPr>
              <a:t>- Dans </a:t>
            </a:r>
            <a:r>
              <a:rPr lang="fr-FR" sz="1200" dirty="0">
                <a:solidFill>
                  <a:srgbClr val="22B4B8"/>
                </a:solidFill>
              </a:rPr>
              <a:t>les Recherches régionales Côte d’Azur et contrées limitrophes 1995 n°4  on trouve de </a:t>
            </a:r>
            <a:r>
              <a:rPr lang="fr-FR" sz="1200" dirty="0" smtClean="0">
                <a:solidFill>
                  <a:srgbClr val="22B4B8"/>
                </a:solidFill>
              </a:rPr>
              <a:t>A. Giraud</a:t>
            </a:r>
            <a:r>
              <a:rPr lang="fr-FR" sz="1200" dirty="0">
                <a:solidFill>
                  <a:srgbClr val="22B4B8"/>
                </a:solidFill>
              </a:rPr>
              <a:t> : Les bravades, de la fête à l’émeute.</a:t>
            </a:r>
          </a:p>
          <a:p>
            <a:r>
              <a:rPr lang="fr-FR" sz="1200" b="1" dirty="0" smtClean="0">
                <a:solidFill>
                  <a:srgbClr val="22B4B8"/>
                </a:solidFill>
              </a:rPr>
              <a:t>- </a:t>
            </a:r>
            <a:r>
              <a:rPr lang="fr-FR" sz="1200" dirty="0" smtClean="0">
                <a:solidFill>
                  <a:srgbClr val="22B4B8"/>
                </a:solidFill>
              </a:rPr>
              <a:t>Récent: </a:t>
            </a:r>
            <a:r>
              <a:rPr lang="fr-FR" sz="1200" dirty="0">
                <a:solidFill>
                  <a:srgbClr val="22B4B8"/>
                </a:solidFill>
              </a:rPr>
              <a:t>le N° 285 des Chemins de la Mémoire du Ministère des Armées, consacré au Débarquement de Provence.</a:t>
            </a:r>
            <a:endParaRPr lang="fr-FR" sz="1200" b="1" dirty="0">
              <a:solidFill>
                <a:srgbClr val="22B4B8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Pour faire des recherches dans notre bibliothèque ou nos publications voir sur notre site: shfr.fr/publications/introduction aux recherches.</a:t>
            </a: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endParaRPr lang="fr-FR" sz="1200" b="1" dirty="0">
              <a:solidFill>
                <a:srgbClr val="22B4B8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9E7A20-E830-9035-541E-78B282E99D47}"/>
              </a:ext>
            </a:extLst>
          </p:cNvPr>
          <p:cNvSpPr txBox="1"/>
          <p:nvPr/>
        </p:nvSpPr>
        <p:spPr>
          <a:xfrm>
            <a:off x="726731" y="2512155"/>
            <a:ext cx="5501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990033"/>
                </a:solidFill>
              </a:rPr>
              <a:t>Fêtes et musiques traditionnelles en Provence : </a:t>
            </a:r>
            <a:br>
              <a:rPr lang="fr-FR" b="1" dirty="0" smtClean="0">
                <a:solidFill>
                  <a:srgbClr val="990033"/>
                </a:solidFill>
              </a:rPr>
            </a:br>
            <a:r>
              <a:rPr lang="fr-FR" b="1" dirty="0" smtClean="0">
                <a:solidFill>
                  <a:srgbClr val="990033"/>
                </a:solidFill>
              </a:rPr>
              <a:t>les bravades dans le viseur des ethnologues </a:t>
            </a:r>
            <a:r>
              <a:rPr lang="fr-FR" sz="1100" b="1" dirty="0" smtClean="0">
                <a:solidFill>
                  <a:srgbClr val="990033"/>
                </a:solidFill>
              </a:rPr>
              <a:t>(1946-1970)</a:t>
            </a:r>
            <a:endParaRPr lang="fr-FR" sz="1100" dirty="0">
              <a:solidFill>
                <a:srgbClr val="990033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25525" y="3078871"/>
            <a:ext cx="5971507" cy="4307235"/>
            <a:chOff x="525525" y="3117941"/>
            <a:chExt cx="5971507" cy="430723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60FE826A-B834-3D88-13F0-FDEA35B093F5}"/>
                </a:ext>
              </a:extLst>
            </p:cNvPr>
            <p:cNvSpPr txBox="1"/>
            <p:nvPr/>
          </p:nvSpPr>
          <p:spPr>
            <a:xfrm>
              <a:off x="2957151" y="3117941"/>
              <a:ext cx="3307823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 smtClean="0">
                  <a:solidFill>
                    <a:srgbClr val="990033"/>
                  </a:solidFill>
                </a:rPr>
                <a:t>         Souvent </a:t>
              </a:r>
              <a:r>
                <a:rPr lang="fr-FR" sz="1200" dirty="0">
                  <a:solidFill>
                    <a:srgbClr val="990033"/>
                  </a:solidFill>
                </a:rPr>
                <a:t>moins anciennes qu’on ne le croit, les fêtes provençales dénommées « bravades » font défiler dans l’espace urbain des cortèges déguisés et bruyants, les stridences des flûtes et le martellement des tambours alternant avec les détonations des mousquets</a:t>
              </a:r>
              <a:r>
                <a:rPr lang="fr-FR" sz="1200" dirty="0" smtClean="0">
                  <a:solidFill>
                    <a:srgbClr val="990033"/>
                  </a:solidFill>
                </a:rPr>
                <a:t>.</a:t>
              </a:r>
            </a:p>
            <a:p>
              <a:pPr algn="just"/>
              <a:r>
                <a:rPr lang="fr-FR" sz="1200" dirty="0" smtClean="0">
                  <a:solidFill>
                    <a:srgbClr val="990033"/>
                  </a:solidFill>
                </a:rPr>
                <a:t>          Alors que </a:t>
              </a:r>
              <a:r>
                <a:rPr lang="fr-FR" sz="1200" dirty="0">
                  <a:solidFill>
                    <a:srgbClr val="990033"/>
                  </a:solidFill>
                </a:rPr>
                <a:t>le succès de ces « vacarmes cérémoniels » ne se dément pas, les observations faites le siècle dernier à Barjols et à St-Tropez par des ethnomusicologues en poste au </a:t>
              </a:r>
              <a:r>
                <a:rPr lang="fr-FR" sz="1200" dirty="0" smtClean="0">
                  <a:solidFill>
                    <a:srgbClr val="990033"/>
                  </a:solidFill>
                </a:rPr>
                <a:t>Musée </a:t>
              </a:r>
              <a:r>
                <a:rPr lang="fr-FR" sz="1200" dirty="0">
                  <a:solidFill>
                    <a:srgbClr val="990033"/>
                  </a:solidFill>
                </a:rPr>
                <a:t>N</a:t>
              </a:r>
              <a:r>
                <a:rPr lang="fr-FR" sz="1200" dirty="0" smtClean="0">
                  <a:solidFill>
                    <a:srgbClr val="990033"/>
                  </a:solidFill>
                </a:rPr>
                <a:t>ational </a:t>
              </a:r>
              <a:r>
                <a:rPr lang="fr-FR" sz="1200" dirty="0">
                  <a:solidFill>
                    <a:srgbClr val="990033"/>
                  </a:solidFill>
                </a:rPr>
                <a:t>des </a:t>
              </a:r>
              <a:r>
                <a:rPr lang="fr-FR" sz="1200" dirty="0" smtClean="0">
                  <a:solidFill>
                    <a:srgbClr val="990033"/>
                  </a:solidFill>
                </a:rPr>
                <a:t>Arts </a:t>
              </a:r>
              <a:r>
                <a:rPr lang="fr-FR" sz="1200" dirty="0">
                  <a:solidFill>
                    <a:srgbClr val="990033"/>
                  </a:solidFill>
                </a:rPr>
                <a:t>et </a:t>
              </a:r>
              <a:r>
                <a:rPr lang="fr-FR" sz="1200" dirty="0" smtClean="0">
                  <a:solidFill>
                    <a:srgbClr val="990033"/>
                  </a:solidFill>
                </a:rPr>
                <a:t>Traditions </a:t>
              </a:r>
              <a:r>
                <a:rPr lang="fr-FR" sz="1200" dirty="0">
                  <a:solidFill>
                    <a:srgbClr val="990033"/>
                  </a:solidFill>
                </a:rPr>
                <a:t>P</a:t>
              </a:r>
              <a:r>
                <a:rPr lang="fr-FR" sz="1200" dirty="0" smtClean="0">
                  <a:solidFill>
                    <a:srgbClr val="990033"/>
                  </a:solidFill>
                </a:rPr>
                <a:t>opulaires </a:t>
              </a:r>
              <a:r>
                <a:rPr lang="fr-FR" sz="1200" dirty="0">
                  <a:solidFill>
                    <a:srgbClr val="990033"/>
                  </a:solidFill>
                </a:rPr>
                <a:t>frappent par leur actualité.</a:t>
              </a:r>
            </a:p>
            <a:p>
              <a:pPr algn="just"/>
              <a:r>
                <a:rPr lang="fr-FR" sz="1200" dirty="0" smtClean="0"/>
                <a:t> </a:t>
              </a:r>
              <a:endParaRPr lang="fr-FR" sz="1200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7285" y="3266840"/>
              <a:ext cx="2051131" cy="388198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9843" b="15491"/>
            <a:stretch/>
          </p:blipFill>
          <p:spPr>
            <a:xfrm>
              <a:off x="3045452" y="5426244"/>
              <a:ext cx="3004607" cy="172942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25525" y="7171260"/>
              <a:ext cx="59715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990033"/>
                  </a:solidFill>
                </a:rPr>
                <a:t>*Le laboratoire Héritages est sous tutelle du Ministère de la Culture, du CNRS et de Cergy Paris Université </a:t>
              </a:r>
              <a:endParaRPr lang="fr-FR" sz="105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38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302</Words>
  <Application>Microsoft Office PowerPoint</Application>
  <PresentationFormat>Format A4 (210 x 297 mm)</PresentationFormat>
  <Paragraphs>48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Société d'Histoire de Fréjus et de sa Région</dc:title>
  <dc:creator>Claude</dc:creator>
  <cp:lastModifiedBy>HAINAUT</cp:lastModifiedBy>
  <cp:revision>97</cp:revision>
  <cp:lastPrinted>2024-03-17T14:12:52Z</cp:lastPrinted>
  <dcterms:created xsi:type="dcterms:W3CDTF">2023-02-09T07:35:04Z</dcterms:created>
  <dcterms:modified xsi:type="dcterms:W3CDTF">2024-04-15T11:55:44Z</dcterms:modified>
</cp:coreProperties>
</file>